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1"/>
  </p:notes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</p:sldIdLst>
  <p:sldSz cx="18288000" cy="10287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Inter" charset="0"/>
      <p:regular r:id="rId16"/>
      <p:bold r:id="rId17"/>
      <p:italic r:id="rId18"/>
      <p:boldItalic r:id="rId19"/>
    </p:embeddedFont>
    <p:embeddedFont>
      <p:font typeface="Bebas Neue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-466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796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-10800" y="8057750"/>
            <a:ext cx="18288000" cy="22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12857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87675" y="36977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394275" y="11501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523975" y="27674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1519913" y="2767475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9489875" y="0"/>
            <a:ext cx="8798100" cy="1028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14388" y="1310275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914388" y="48560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51750" y="1133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478600" y="32869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626175" y="3221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03304" y="1282425"/>
            <a:ext cx="7357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10239138" y="1374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738688" y="31948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84050" y="1344675"/>
            <a:ext cx="1088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Bebas Neue"/>
              <a:buNone/>
              <a:defRPr sz="800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05575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32470" t="40696" r="11559" b="347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 rot="-5400000">
            <a:off x="4000501" y="-4000502"/>
            <a:ext cx="10286999" cy="18288001"/>
          </a:xfrm>
          <a:custGeom>
            <a:avLst/>
            <a:gdLst/>
            <a:ahLst/>
            <a:cxnLst/>
            <a:rect l="l" t="t" r="r" b="b"/>
            <a:pathLst>
              <a:path w="15173127" h="15800464" extrusionOk="0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"/>
            </a:blip>
            <a:stretch>
              <a:fillRect r="-41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678776" y="2758025"/>
            <a:ext cx="10550100" cy="467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0" b="1" dirty="0" err="1" smtClean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Precios</a:t>
            </a:r>
            <a:r>
              <a:rPr lang="en-US" sz="19000" b="1" dirty="0" smtClean="0">
                <a:solidFill>
                  <a:srgbClr val="F5F5F7"/>
                </a:solidFill>
                <a:latin typeface="Bebas Neue"/>
                <a:ea typeface="Bebas Neue"/>
                <a:cs typeface="Bebas Neue"/>
                <a:sym typeface="Bebas Neue"/>
              </a:rPr>
              <a:t> Casas rm</a:t>
            </a:r>
            <a:r>
              <a:rPr lang="en-US" sz="19000" b="1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  <a:endParaRPr sz="19000" dirty="0">
              <a:solidFill>
                <a:schemeClr val="bg1"/>
              </a:solidFill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678775" y="8349183"/>
            <a:ext cx="6806241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TRABAJO 01 - ANÁLISIS DE DATOS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Profesor</a:t>
            </a:r>
            <a:r>
              <a:rPr lang="en-US" sz="2500" b="1" dirty="0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: Boris Panes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14 de </a:t>
            </a:r>
            <a:r>
              <a:rPr lang="en-US" sz="2500" b="1" dirty="0" err="1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Septiembre</a:t>
            </a:r>
            <a:r>
              <a:rPr lang="en-US" sz="2500" b="1" dirty="0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 2024</a:t>
            </a:r>
            <a:endParaRPr lang="en-US" sz="2500" b="1" dirty="0" smtClean="0">
              <a:solidFill>
                <a:srgbClr val="F5F5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" name="12 Imagen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57;p10"/>
          <p:cNvSpPr txBox="1"/>
          <p:nvPr/>
        </p:nvSpPr>
        <p:spPr>
          <a:xfrm>
            <a:off x="14395268" y="7548964"/>
            <a:ext cx="3652411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F5F5F7"/>
                </a:solidFill>
                <a:latin typeface="Inter"/>
                <a:ea typeface="Inter"/>
                <a:cs typeface="Inter"/>
                <a:sym typeface="Inter"/>
              </a:rPr>
              <a:t>GRUPO 01.</a:t>
            </a:r>
          </a:p>
          <a:p>
            <a:pPr algn="r"/>
            <a:r>
              <a:rPr lang="it-IT" sz="2800" dirty="0">
                <a:solidFill>
                  <a:schemeClr val="bg1"/>
                </a:solidFill>
              </a:rPr>
              <a:t>Mariangel </a:t>
            </a:r>
            <a:r>
              <a:rPr lang="it-IT" sz="2800" dirty="0" smtClean="0">
                <a:solidFill>
                  <a:schemeClr val="bg1"/>
                </a:solidFill>
              </a:rPr>
              <a:t>Arrieta</a:t>
            </a:r>
          </a:p>
          <a:p>
            <a:pPr algn="r"/>
            <a:r>
              <a:rPr lang="it-IT" sz="2800" dirty="0" smtClean="0">
                <a:solidFill>
                  <a:schemeClr val="bg1"/>
                </a:solidFill>
              </a:rPr>
              <a:t>Giuseppe Lavarello</a:t>
            </a:r>
          </a:p>
          <a:p>
            <a:pPr algn="r"/>
            <a:r>
              <a:rPr lang="it-IT" sz="2800" dirty="0" smtClean="0">
                <a:solidFill>
                  <a:schemeClr val="bg1"/>
                </a:solidFill>
              </a:rPr>
              <a:t>Ingrid Solís</a:t>
            </a:r>
          </a:p>
          <a:p>
            <a:pPr algn="r"/>
            <a:r>
              <a:rPr lang="it-IT" sz="2800" dirty="0" smtClean="0">
                <a:solidFill>
                  <a:schemeClr val="bg1"/>
                </a:solidFill>
              </a:rPr>
              <a:t>Rosario Valderrama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9692640" y="5486400"/>
            <a:ext cx="8589645" cy="5117783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l="1137" t="-2533" r="-20821" b="-98362"/>
            </a:stretch>
          </a:blipFill>
          <a:ln>
            <a:noFill/>
          </a:ln>
        </p:spPr>
      </p:sp>
      <p:sp>
        <p:nvSpPr>
          <p:cNvPr id="62" name="Google Shape;62;p11"/>
          <p:cNvSpPr txBox="1"/>
          <p:nvPr/>
        </p:nvSpPr>
        <p:spPr>
          <a:xfrm>
            <a:off x="1028700" y="2016985"/>
            <a:ext cx="853764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u="none" strike="noStrike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r>
              <a:rPr lang="en-US" sz="8000" b="1" u="none" strike="noStrike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Análisis</a:t>
            </a:r>
            <a:r>
              <a:rPr lang="en-US" sz="8000" b="1" u="none" strike="noStrike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8000" b="1" u="none" strike="noStrike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Exploratorio</a:t>
            </a:r>
            <a:endParaRPr dirty="0"/>
          </a:p>
        </p:txBody>
      </p:sp>
      <p:sp>
        <p:nvSpPr>
          <p:cNvPr id="63" name="Google Shape;63;p11"/>
          <p:cNvSpPr/>
          <p:nvPr/>
        </p:nvSpPr>
        <p:spPr>
          <a:xfrm>
            <a:off x="-19050" y="5474633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16 Imagen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Google Shape;67;p11"/>
          <p:cNvSpPr txBox="1"/>
          <p:nvPr/>
        </p:nvSpPr>
        <p:spPr>
          <a:xfrm>
            <a:off x="1028700" y="4801262"/>
            <a:ext cx="279980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7779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(casas)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12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columnas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(variables)</a:t>
            </a:r>
            <a:endParaRPr sz="15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/>
          <a:stretch/>
        </p:blipFill>
        <p:spPr bwMode="auto">
          <a:xfrm>
            <a:off x="7944602" y="6004528"/>
            <a:ext cx="9172237" cy="43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7" t="5051" r="2733" b="23326"/>
          <a:stretch/>
        </p:blipFill>
        <p:spPr bwMode="auto">
          <a:xfrm>
            <a:off x="15901980" y="5888263"/>
            <a:ext cx="2386020" cy="393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Google Shape;67;p11"/>
          <p:cNvSpPr txBox="1"/>
          <p:nvPr/>
        </p:nvSpPr>
        <p:spPr>
          <a:xfrm>
            <a:off x="1015637" y="6004528"/>
            <a:ext cx="6534694" cy="43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 base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“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Precios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casas RM”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corresponde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casas en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venta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la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Región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Metropolitana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y se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compone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7779 </a:t>
            </a:r>
            <a:r>
              <a:rPr lang="en-US" sz="1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r>
              <a:rPr lang="en-US" sz="1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y 12 </a:t>
            </a:r>
            <a:r>
              <a:rPr lang="en-US" sz="1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columnas</a:t>
            </a:r>
            <a:r>
              <a:rPr lang="en-US" sz="1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U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corresponden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casas en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venta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la RM y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columnas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se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componen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de: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price_clp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precio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pesos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chilenos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price_uf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precio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UF</a:t>
            </a: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price_usd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precio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dólares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Comuna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comuna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la RM</a:t>
            </a: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Ubicación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Dirección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la RM</a:t>
            </a: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Dorms: Nº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dormitorios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Baths: Nº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baños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mts2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área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construida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mts2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área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total</a:t>
            </a: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Parking: Nº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estacionamientos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número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identificación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marR="0" lvl="0" indent="-3429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Realtor: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Identificación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quien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tiene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propiedad</a:t>
            </a:r>
            <a:r>
              <a:rPr lang="en-U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</a:t>
            </a:r>
            <a:r>
              <a:rPr lang="en-U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venta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90" y="9815049"/>
            <a:ext cx="9810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Google Shape;67;p11"/>
          <p:cNvSpPr txBox="1"/>
          <p:nvPr/>
        </p:nvSpPr>
        <p:spPr>
          <a:xfrm>
            <a:off x="1014680" y="5510073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1.1 DATASET</a:t>
            </a:r>
            <a:endParaRPr sz="250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43"/>
          <a:stretch/>
        </p:blipFill>
        <p:spPr bwMode="auto">
          <a:xfrm>
            <a:off x="4977493" y="4344339"/>
            <a:ext cx="200115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5" y="2711839"/>
            <a:ext cx="4414888" cy="350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Google Shape;67;p11"/>
          <p:cNvSpPr txBox="1"/>
          <p:nvPr/>
        </p:nvSpPr>
        <p:spPr>
          <a:xfrm>
            <a:off x="1014680" y="1956976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1.2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Información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DATASET</a:t>
            </a:r>
            <a:endParaRPr sz="2500" dirty="0"/>
          </a:p>
        </p:txBody>
      </p:sp>
      <p:sp>
        <p:nvSpPr>
          <p:cNvPr id="15" name="Google Shape;67;p11"/>
          <p:cNvSpPr txBox="1"/>
          <p:nvPr/>
        </p:nvSpPr>
        <p:spPr>
          <a:xfrm>
            <a:off x="1015637" y="6370134"/>
            <a:ext cx="6534694" cy="270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indica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existen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3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tipos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int64 (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números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enteros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), object (strings) y float64 (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números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flotantes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columnas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existen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5 con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presencia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R="0" lvl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-  Baths: 65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171450" indent="-171450" algn="just">
              <a:lnSpc>
                <a:spcPct val="130000"/>
              </a:lnSpc>
              <a:buFont typeface="Arial"/>
              <a:buChar char="-"/>
            </a:pPr>
            <a:r>
              <a:rPr lang="en-US" sz="15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246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 algn="just">
              <a:lnSpc>
                <a:spcPct val="130000"/>
              </a:lnSpc>
              <a:buFont typeface="Arial"/>
              <a:buChar char="-"/>
            </a:pPr>
            <a:r>
              <a:rPr lang="en-US" sz="1500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208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 algn="just">
              <a:lnSpc>
                <a:spcPct val="130000"/>
              </a:lnSpc>
              <a:buFont typeface="Arial"/>
              <a:buChar char="-"/>
            </a:pPr>
            <a:r>
              <a:rPr lang="en-U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Parking: 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2290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71450" indent="-171450" algn="just">
              <a:lnSpc>
                <a:spcPct val="130000"/>
              </a:lnSpc>
              <a:buFont typeface="Arial"/>
              <a:buChar char="-"/>
            </a:pPr>
            <a:r>
              <a:rPr lang="en-U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Realtor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: 595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67;p11"/>
          <p:cNvSpPr txBox="1"/>
          <p:nvPr/>
        </p:nvSpPr>
        <p:spPr>
          <a:xfrm>
            <a:off x="8997370" y="1956976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1.3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Información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DATASET</a:t>
            </a:r>
            <a:endParaRPr sz="2500" dirty="0"/>
          </a:p>
        </p:txBody>
      </p:sp>
      <p:sp>
        <p:nvSpPr>
          <p:cNvPr id="23" name="Google Shape;67;p11"/>
          <p:cNvSpPr txBox="1"/>
          <p:nvPr/>
        </p:nvSpPr>
        <p:spPr>
          <a:xfrm>
            <a:off x="8997369" y="6346197"/>
            <a:ext cx="9003247" cy="270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Obtenemos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estadísticas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generales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del DATASET,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donde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posible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visualizar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importante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considerar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distintas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unidades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medida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cada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columna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Posteriormente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será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necesario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estandarizar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Sobre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todo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diferencia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entre:</a:t>
            </a: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Precios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(CL, UF, USD)</a:t>
            </a: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Unidades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dormitorios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baños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estacionamiento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Mts2 (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área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construida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área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total)</a:t>
            </a: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 (no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debe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considerada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al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ser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objetct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igual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comuna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ubicación</a:t>
            </a:r>
            <a:r>
              <a:rPr lang="en-U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lang="en-US" sz="15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5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5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370" y="2711839"/>
            <a:ext cx="9126165" cy="353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11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67;p11"/>
          <p:cNvSpPr txBox="1"/>
          <p:nvPr/>
        </p:nvSpPr>
        <p:spPr>
          <a:xfrm>
            <a:off x="1014680" y="1956976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1.4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Elementos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únicos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DATASET</a:t>
            </a:r>
            <a:endParaRPr sz="2500" dirty="0"/>
          </a:p>
        </p:txBody>
      </p:sp>
      <p:sp>
        <p:nvSpPr>
          <p:cNvPr id="15" name="Google Shape;67;p11"/>
          <p:cNvSpPr txBox="1"/>
          <p:nvPr/>
        </p:nvSpPr>
        <p:spPr>
          <a:xfrm>
            <a:off x="1015637" y="6370134"/>
            <a:ext cx="6665324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análisis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elementos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únicos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ayuda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total son 51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comunas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existen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casas con hasta 22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dormitorios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con hasta 15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baños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con hasta 26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estacionamientos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entre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otros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Posteriormente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podremos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verificar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si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algunos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corresponden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outliers y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veremos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decisiones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tomar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respecto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ellos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73"/>
          <a:stretch/>
        </p:blipFill>
        <p:spPr bwMode="auto">
          <a:xfrm>
            <a:off x="1022093" y="2711839"/>
            <a:ext cx="6658868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96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9692640" y="5486400"/>
            <a:ext cx="8589645" cy="5117783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"/>
            </a:blip>
            <a:stretch>
              <a:fillRect l="1137" t="-2533" r="-20821" b="-98362"/>
            </a:stretch>
          </a:blipFill>
          <a:ln>
            <a:noFill/>
          </a:ln>
        </p:spPr>
      </p:sp>
      <p:sp>
        <p:nvSpPr>
          <p:cNvPr id="62" name="Google Shape;62;p11"/>
          <p:cNvSpPr txBox="1"/>
          <p:nvPr/>
        </p:nvSpPr>
        <p:spPr>
          <a:xfrm>
            <a:off x="1028700" y="2016985"/>
            <a:ext cx="853764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u="none" strike="noStrike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lang="en-US" sz="8000" b="1" u="none" strike="noStrike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Limpieza</a:t>
            </a:r>
            <a:r>
              <a:rPr lang="en-US" sz="8000" b="1" u="none" strike="noStrike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8000" b="1" u="none" strike="noStrike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Datos</a:t>
            </a:r>
            <a:endParaRPr dirty="0"/>
          </a:p>
        </p:txBody>
      </p:sp>
      <p:sp>
        <p:nvSpPr>
          <p:cNvPr id="63" name="Google Shape;63;p11"/>
          <p:cNvSpPr/>
          <p:nvPr/>
        </p:nvSpPr>
        <p:spPr>
          <a:xfrm>
            <a:off x="-19050" y="5474633"/>
            <a:ext cx="18307050" cy="5002866"/>
          </a:xfrm>
          <a:custGeom>
            <a:avLst/>
            <a:gdLst/>
            <a:ahLst/>
            <a:cxnLst/>
            <a:rect l="l" t="t" r="r" b="b"/>
            <a:pathLst>
              <a:path w="4907816" h="2709333" extrusionOk="0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/>
        </p:nvSpPr>
        <p:spPr>
          <a:xfrm>
            <a:off x="-19050" y="5293807"/>
            <a:ext cx="3086100" cy="32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16 Imagen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Google Shape;67;p11"/>
          <p:cNvSpPr txBox="1"/>
          <p:nvPr/>
        </p:nvSpPr>
        <p:spPr>
          <a:xfrm>
            <a:off x="1028699" y="4479198"/>
            <a:ext cx="7057209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/>
              <a:t>Al </a:t>
            </a:r>
            <a:r>
              <a:rPr lang="en-US" sz="1500" dirty="0" err="1" smtClean="0"/>
              <a:t>ser</a:t>
            </a:r>
            <a:r>
              <a:rPr lang="en-US" sz="1500" dirty="0" smtClean="0"/>
              <a:t> un dataset </a:t>
            </a:r>
            <a:r>
              <a:rPr lang="en-US" sz="1500" dirty="0" err="1" smtClean="0"/>
              <a:t>que</a:t>
            </a:r>
            <a:r>
              <a:rPr lang="en-US" sz="1500" dirty="0" smtClean="0"/>
              <a:t> </a:t>
            </a:r>
            <a:r>
              <a:rPr lang="en-US" sz="1500" dirty="0" err="1" smtClean="0"/>
              <a:t>muestra</a:t>
            </a:r>
            <a:r>
              <a:rPr lang="en-US" sz="1500" dirty="0" smtClean="0"/>
              <a:t> casas en </a:t>
            </a:r>
            <a:r>
              <a:rPr lang="en-US" sz="1500" dirty="0" err="1" smtClean="0"/>
              <a:t>venta</a:t>
            </a:r>
            <a:r>
              <a:rPr lang="en-US" sz="1500" dirty="0" smtClean="0"/>
              <a:t> </a:t>
            </a:r>
            <a:r>
              <a:rPr lang="en-US" sz="1500" dirty="0" err="1" smtClean="0"/>
              <a:t>dentro</a:t>
            </a:r>
            <a:r>
              <a:rPr lang="en-US" sz="1500" dirty="0" smtClean="0"/>
              <a:t> de </a:t>
            </a:r>
            <a:r>
              <a:rPr lang="en-US" sz="1500" dirty="0" err="1" smtClean="0"/>
              <a:t>las</a:t>
            </a:r>
            <a:r>
              <a:rPr lang="en-US" sz="1500" dirty="0" smtClean="0"/>
              <a:t> </a:t>
            </a:r>
            <a:r>
              <a:rPr lang="en-US" sz="1500" dirty="0" err="1" smtClean="0"/>
              <a:t>comunas</a:t>
            </a:r>
            <a:r>
              <a:rPr lang="en-US" sz="1500" dirty="0" smtClean="0"/>
              <a:t> de la </a:t>
            </a:r>
            <a:r>
              <a:rPr lang="en-US" sz="1500" dirty="0" err="1" smtClean="0"/>
              <a:t>Región</a:t>
            </a:r>
            <a:r>
              <a:rPr lang="en-US" sz="1500" dirty="0" smtClean="0"/>
              <a:t> </a:t>
            </a:r>
            <a:r>
              <a:rPr lang="en-US" sz="1500" dirty="0" err="1" smtClean="0"/>
              <a:t>Metropolitana</a:t>
            </a:r>
            <a:r>
              <a:rPr lang="en-US" sz="1500" dirty="0" smtClean="0"/>
              <a:t>, </a:t>
            </a:r>
            <a:r>
              <a:rPr lang="en-US" sz="1500" dirty="0" err="1" smtClean="0"/>
              <a:t>serán</a:t>
            </a:r>
            <a:r>
              <a:rPr lang="en-US" sz="1500" dirty="0" smtClean="0"/>
              <a:t> </a:t>
            </a:r>
            <a:r>
              <a:rPr lang="en-US" sz="1500" dirty="0" err="1" smtClean="0"/>
              <a:t>muy</a:t>
            </a:r>
            <a:r>
              <a:rPr lang="en-US" sz="1500" dirty="0" smtClean="0"/>
              <a:t> </a:t>
            </a:r>
            <a:r>
              <a:rPr lang="en-US" sz="1500" dirty="0" err="1" smtClean="0"/>
              <a:t>importantes</a:t>
            </a:r>
            <a:r>
              <a:rPr lang="en-US" sz="1500" dirty="0" smtClean="0"/>
              <a:t> </a:t>
            </a:r>
            <a:r>
              <a:rPr lang="en-US" sz="1500" dirty="0" err="1" smtClean="0"/>
              <a:t>las</a:t>
            </a:r>
            <a:r>
              <a:rPr lang="en-US" sz="1500" dirty="0" smtClean="0"/>
              <a:t> </a:t>
            </a:r>
            <a:r>
              <a:rPr lang="en-US" sz="1500" dirty="0" err="1" smtClean="0"/>
              <a:t>columnas</a:t>
            </a:r>
            <a:r>
              <a:rPr lang="en-US" sz="1500" dirty="0" smtClean="0"/>
              <a:t> “</a:t>
            </a:r>
            <a:r>
              <a:rPr lang="en-US" sz="1500" dirty="0" err="1" smtClean="0"/>
              <a:t>price_uf</a:t>
            </a:r>
            <a:r>
              <a:rPr lang="en-US" sz="1500" dirty="0" smtClean="0"/>
              <a:t>, </a:t>
            </a:r>
            <a:r>
              <a:rPr lang="en-US" sz="1500" dirty="0" err="1" smtClean="0"/>
              <a:t>comuna</a:t>
            </a:r>
            <a:r>
              <a:rPr lang="en-US" sz="1500" dirty="0" smtClean="0"/>
              <a:t>, dorms, bath, parking, </a:t>
            </a:r>
            <a:r>
              <a:rPr lang="en-US" sz="1500" dirty="0" err="1" smtClean="0"/>
              <a:t>buil_area</a:t>
            </a:r>
            <a:r>
              <a:rPr lang="en-US" sz="1500" dirty="0" smtClean="0"/>
              <a:t>, </a:t>
            </a:r>
            <a:r>
              <a:rPr lang="en-US" sz="1500" dirty="0" err="1" smtClean="0"/>
              <a:t>total_area</a:t>
            </a:r>
            <a:r>
              <a:rPr lang="en-US" sz="1500" dirty="0" smtClean="0"/>
              <a:t>” </a:t>
            </a:r>
            <a:r>
              <a:rPr lang="en-US" sz="1500" dirty="0" err="1" smtClean="0"/>
              <a:t>por</a:t>
            </a:r>
            <a:r>
              <a:rPr lang="en-US" sz="1500" dirty="0" smtClean="0"/>
              <a:t> lo </a:t>
            </a:r>
            <a:r>
              <a:rPr lang="en-US" sz="1500" dirty="0" err="1" smtClean="0"/>
              <a:t>que</a:t>
            </a:r>
            <a:r>
              <a:rPr lang="en-US" sz="1500" dirty="0" smtClean="0"/>
              <a:t> </a:t>
            </a:r>
            <a:r>
              <a:rPr lang="en-US" sz="1500" dirty="0" err="1" smtClean="0"/>
              <a:t>tenemos</a:t>
            </a:r>
            <a:r>
              <a:rPr lang="en-US" sz="1500" dirty="0" smtClean="0"/>
              <a:t> </a:t>
            </a:r>
            <a:r>
              <a:rPr lang="en-US" sz="1500" dirty="0" err="1" smtClean="0"/>
              <a:t>que</a:t>
            </a:r>
            <a:r>
              <a:rPr lang="en-US" sz="1500" dirty="0" smtClean="0"/>
              <a:t> </a:t>
            </a:r>
            <a:r>
              <a:rPr lang="en-US" sz="1500" dirty="0" err="1" smtClean="0"/>
              <a:t>limpiarlas</a:t>
            </a:r>
            <a:r>
              <a:rPr lang="en-US" sz="1500" dirty="0" smtClean="0"/>
              <a:t>.</a:t>
            </a:r>
            <a:endParaRPr sz="1500" dirty="0"/>
          </a:p>
        </p:txBody>
      </p:sp>
      <p:sp>
        <p:nvSpPr>
          <p:cNvPr id="24" name="Google Shape;67;p11"/>
          <p:cNvSpPr txBox="1"/>
          <p:nvPr/>
        </p:nvSpPr>
        <p:spPr>
          <a:xfrm>
            <a:off x="1015637" y="6004528"/>
            <a:ext cx="6534694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Verificamos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si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distribución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comunas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el dataset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está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correcta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buscando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si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hay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valores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repetidos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o con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nombres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escritos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forma similar tales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Ñuñoa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Nunoa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Maipú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–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Maipi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entre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otros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Finalmente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están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todas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correctas</a:t>
            </a:r>
            <a:r>
              <a:rPr lang="en-U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(51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comunas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total).</a:t>
            </a:r>
            <a:endParaRPr lang="en-US" sz="12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67;p11"/>
          <p:cNvSpPr txBox="1"/>
          <p:nvPr/>
        </p:nvSpPr>
        <p:spPr>
          <a:xfrm>
            <a:off x="1014680" y="5510073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.1 COMUNAS</a:t>
            </a:r>
            <a:endParaRPr sz="25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369" y="5590324"/>
            <a:ext cx="6278563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25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67;p11"/>
          <p:cNvSpPr txBox="1"/>
          <p:nvPr/>
        </p:nvSpPr>
        <p:spPr>
          <a:xfrm>
            <a:off x="1014680" y="1956976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.2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Búsqueda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valores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endParaRPr sz="2500" dirty="0"/>
          </a:p>
        </p:txBody>
      </p:sp>
      <p:sp>
        <p:nvSpPr>
          <p:cNvPr id="15" name="Google Shape;67;p11"/>
          <p:cNvSpPr txBox="1"/>
          <p:nvPr/>
        </p:nvSpPr>
        <p:spPr>
          <a:xfrm>
            <a:off x="1015637" y="6004373"/>
            <a:ext cx="6534694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Los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valores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dentro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del dataset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podrian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cambiar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considierablemente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nuestros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resultados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lo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muy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importante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identificarlos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posteriormente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tomar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decisión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postura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frente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ellos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2836863"/>
            <a:ext cx="6535651" cy="283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7106194"/>
            <a:ext cx="3779389" cy="298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370" y="2836862"/>
            <a:ext cx="9160758" cy="500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67;p11"/>
          <p:cNvSpPr txBox="1"/>
          <p:nvPr/>
        </p:nvSpPr>
        <p:spPr>
          <a:xfrm>
            <a:off x="8997370" y="1980043"/>
            <a:ext cx="5457889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.3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Visualización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Valores</a:t>
            </a:r>
            <a:r>
              <a:rPr lang="en-US" sz="25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500" b="1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Nulos</a:t>
            </a:r>
            <a:endParaRPr sz="2500" dirty="0"/>
          </a:p>
        </p:txBody>
      </p:sp>
      <p:sp>
        <p:nvSpPr>
          <p:cNvPr id="13" name="Google Shape;67;p11"/>
          <p:cNvSpPr txBox="1"/>
          <p:nvPr/>
        </p:nvSpPr>
        <p:spPr>
          <a:xfrm>
            <a:off x="9293135" y="7859928"/>
            <a:ext cx="6534694" cy="1220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Revisaremos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particularmente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siguientes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variables:</a:t>
            </a:r>
          </a:p>
          <a:p>
            <a:pPr algn="just">
              <a:lnSpc>
                <a:spcPct val="130000"/>
              </a:lnSpc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2.3.1 </a:t>
            </a:r>
            <a:r>
              <a:rPr lang="en-U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Parking</a:t>
            </a:r>
          </a:p>
          <a:p>
            <a:pPr algn="just">
              <a:lnSpc>
                <a:spcPct val="130000"/>
              </a:lnSpc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2.3.2 Realtor</a:t>
            </a:r>
          </a:p>
          <a:p>
            <a:pPr algn="just">
              <a:lnSpc>
                <a:spcPct val="130000"/>
              </a:lnSpc>
            </a:pP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2.3.3 </a:t>
            </a:r>
            <a:r>
              <a:rPr lang="en-US" sz="16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Bath, </a:t>
            </a:r>
            <a:r>
              <a:rPr lang="en-US" sz="16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n-US" sz="16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endParaRPr lang="en-US" sz="1600" dirty="0" smtClean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8503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67;p11"/>
          <p:cNvSpPr txBox="1"/>
          <p:nvPr/>
        </p:nvSpPr>
        <p:spPr>
          <a:xfrm>
            <a:off x="1014680" y="1956976"/>
            <a:ext cx="5457889" cy="4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2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.3.1 Parking</a:t>
            </a:r>
            <a:endParaRPr sz="2200" dirty="0"/>
          </a:p>
        </p:txBody>
      </p:sp>
      <p:sp>
        <p:nvSpPr>
          <p:cNvPr id="15" name="Google Shape;67;p11"/>
          <p:cNvSpPr txBox="1"/>
          <p:nvPr/>
        </p:nvSpPr>
        <p:spPr>
          <a:xfrm>
            <a:off x="1015637" y="3378738"/>
            <a:ext cx="6534694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Buscamos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propiedad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aparecen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Parking, en total son 2290. </a:t>
            </a:r>
          </a:p>
          <a:p>
            <a:pPr algn="just"/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Dado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que no se encontraron valores numéricos iguales a 0 en la característica "parking", se concluye que los valores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NaN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 en esta misma característica pueden ser reemplazados por 0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.</a:t>
            </a:r>
          </a:p>
          <a:p>
            <a:pPr algn="just"/>
            <a:endParaRPr lang="es-ES" sz="1500" dirty="0">
              <a:solidFill>
                <a:srgbClr val="0D2243"/>
              </a:solidFill>
              <a:latin typeface="Inter"/>
              <a:ea typeface="Inter"/>
              <a:cs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La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ausencia de ceros sugiere que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NaN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 en este contexto indica la falta de datos o un valor no aplicable, que puede ser interpretado como una ausencia de la característica a la hora de realizar el web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scraping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.</a:t>
            </a:r>
          </a:p>
          <a:p>
            <a:pPr marL="0" lvl="0" indent="0" algn="just">
              <a:buFont typeface="Arial"/>
              <a:buNone/>
            </a:pP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08" y="2646635"/>
            <a:ext cx="51530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Google Shape;67;p11"/>
          <p:cNvSpPr txBox="1"/>
          <p:nvPr/>
        </p:nvSpPr>
        <p:spPr>
          <a:xfrm>
            <a:off x="9293135" y="1956542"/>
            <a:ext cx="5457889" cy="4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2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.3.2 Realtor</a:t>
            </a:r>
            <a:endParaRPr sz="2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35" y="2596475"/>
            <a:ext cx="46672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67;p11"/>
          <p:cNvSpPr txBox="1"/>
          <p:nvPr/>
        </p:nvSpPr>
        <p:spPr>
          <a:xfrm>
            <a:off x="9293135" y="3206075"/>
            <a:ext cx="6534694" cy="438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Buscamos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las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propiedad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que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aparecen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n-U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Realtor, en total son 595. </a:t>
            </a:r>
          </a:p>
          <a:p>
            <a:pPr algn="just"/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Dado a que la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variable "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realtor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" es de naturaleza categórica (nominal), lo cual dificulta su incorporación directa en un modelo de regresión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lineal, se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ha tomado la determinación de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excluirla.</a:t>
            </a:r>
          </a:p>
          <a:p>
            <a:pPr algn="just"/>
            <a:endParaRPr lang="es-ES" sz="1500" dirty="0">
              <a:solidFill>
                <a:srgbClr val="0D2243"/>
              </a:solidFill>
              <a:latin typeface="Inter"/>
              <a:ea typeface="Inter"/>
              <a:cs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La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presencia significativa de valores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NaN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 en esta columna podría afectar la precisión de las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predicciones y se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considera que la identidad del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realtor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 no tiene una relación causal directa con la variable objetivo que se busca predecir en este análisis.</a:t>
            </a:r>
          </a:p>
          <a:p>
            <a:pPr algn="just"/>
            <a:endParaRPr lang="es-ES" sz="1500" dirty="0">
              <a:solidFill>
                <a:srgbClr val="0D2243"/>
              </a:solidFill>
              <a:latin typeface="Inter"/>
              <a:ea typeface="Inter"/>
              <a:cs typeface="Inter"/>
            </a:endParaRPr>
          </a:p>
          <a:p>
            <a:pPr algn="just"/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Al eliminar esta columna, se simplifica el modelo y se reduce el riesgo de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overfitting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.</a:t>
            </a:r>
          </a:p>
          <a:p>
            <a:pPr algn="just"/>
            <a:endParaRPr lang="es-ES" sz="1500" dirty="0" smtClean="0">
              <a:solidFill>
                <a:srgbClr val="0D2243"/>
              </a:solidFill>
              <a:latin typeface="Inter"/>
              <a:ea typeface="Inter"/>
              <a:cs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</a:rPr>
              <a:t>Seria válido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considerar si la información contenida en "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realtor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" podría ser relevante para otros análisis, como por ejemplo, un estudio exploratorio de los diferentes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realtors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, sus </a:t>
            </a:r>
            <a:r>
              <a:rPr lang="es-ES" sz="1500" dirty="0" err="1">
                <a:solidFill>
                  <a:srgbClr val="0D2243"/>
                </a:solidFill>
                <a:latin typeface="Inter"/>
                <a:ea typeface="Inter"/>
                <a:cs typeface="Inter"/>
              </a:rPr>
              <a:t>areas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</a:rPr>
              <a:t> de trabajo o un modelo de clasificación.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24" y="7827126"/>
            <a:ext cx="6059487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32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67;p11"/>
          <p:cNvSpPr txBox="1"/>
          <p:nvPr/>
        </p:nvSpPr>
        <p:spPr>
          <a:xfrm>
            <a:off x="1014680" y="1956976"/>
            <a:ext cx="5457889" cy="4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2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2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.3.3 Bath, </a:t>
            </a:r>
            <a:r>
              <a:rPr lang="en-US" sz="22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n-US" sz="22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2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endParaRPr lang="en-US" sz="2200" b="1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5"/>
          <a:stretch/>
        </p:blipFill>
        <p:spPr bwMode="auto">
          <a:xfrm>
            <a:off x="1014680" y="2582409"/>
            <a:ext cx="6718531" cy="268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398" y="889608"/>
            <a:ext cx="5172075" cy="611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123" y="7006246"/>
            <a:ext cx="50863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67;p11"/>
          <p:cNvSpPr txBox="1"/>
          <p:nvPr/>
        </p:nvSpPr>
        <p:spPr>
          <a:xfrm>
            <a:off x="1015637" y="5305593"/>
            <a:ext cx="6534694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Para tomar una decisión con respecto a estos valores 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primero revisamos que % tienen cada uno de ellos dentro de una comuna.</a:t>
            </a: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Dado a que hay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algunos valores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un %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considerable, que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podrían cambiar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los valores totales si </a:t>
            </a:r>
            <a:r>
              <a:rPr lang="es-ES" sz="1500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no los tomamos en 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cuenta, es que la decisión con respecto a ellos es no eliminarlos.</a:t>
            </a:r>
          </a:p>
          <a:p>
            <a:pPr algn="just"/>
            <a:endParaRPr lang="es-E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indent="-285750" algn="just">
              <a:buFontTx/>
              <a:buChar char="-"/>
            </a:pPr>
            <a:r>
              <a:rPr lang="es-E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Cerro Navia (15%)</a:t>
            </a:r>
          </a:p>
          <a:p>
            <a:pPr marL="285750" indent="-285750" algn="just">
              <a:buFontTx/>
              <a:buChar char="-"/>
            </a:pPr>
            <a:r>
              <a:rPr lang="es-E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Conchalí (10%)</a:t>
            </a:r>
          </a:p>
          <a:p>
            <a:pPr marL="285750" indent="-285750" algn="just">
              <a:buFontTx/>
              <a:buChar char="-"/>
            </a:pPr>
            <a:r>
              <a:rPr lang="es-E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Curacaví</a:t>
            </a:r>
            <a:r>
              <a:rPr lang="es-E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(15%)</a:t>
            </a:r>
          </a:p>
          <a:p>
            <a:pPr marL="285750" indent="-285750" algn="just">
              <a:buFontTx/>
              <a:buChar char="-"/>
            </a:pPr>
            <a:r>
              <a:rPr lang="es-E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La Granja (13%)</a:t>
            </a:r>
          </a:p>
          <a:p>
            <a:pPr marL="285750" indent="-285750" algn="just">
              <a:buFontTx/>
              <a:buChar char="-"/>
            </a:pPr>
            <a:r>
              <a:rPr lang="es-ES" sz="12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Pirque</a:t>
            </a:r>
            <a:r>
              <a:rPr lang="es-E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(10%)</a:t>
            </a:r>
          </a:p>
          <a:p>
            <a:pPr marL="285750" indent="-285750" algn="just">
              <a:buFontTx/>
              <a:buChar char="-"/>
            </a:pPr>
            <a:r>
              <a:rPr lang="es-ES" sz="12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San Ramón (10%)</a:t>
            </a:r>
          </a:p>
          <a:p>
            <a:pPr algn="just"/>
            <a:endParaRPr lang="es-E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Para reemplazar los valores, no podemos tomar en cuenta la media para cada columna dado a que existe una gran cantidad de 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 Por otro lado, tampoco podemos reemplazar por la mediana para cada columna, dado a que la correlación entre comuna y cantidad de baños, dormitorios, mts2 construidos y totales es muy fuerte.</a:t>
            </a:r>
          </a:p>
          <a:p>
            <a:pPr algn="just"/>
            <a:endParaRPr lang="es-E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Lo que hacemos es considerar la comuna y la cantidad de dormitorios y obtenemos la mediana según cada uno para posteriormente reemplazarla.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" name="4 Conector angular"/>
          <p:cNvCxnSpPr/>
          <p:nvPr/>
        </p:nvCxnSpPr>
        <p:spPr>
          <a:xfrm flipV="1">
            <a:off x="3004457" y="679269"/>
            <a:ext cx="13075920" cy="662286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5"/>
          <a:stretch/>
        </p:blipFill>
        <p:spPr bwMode="auto">
          <a:xfrm>
            <a:off x="389346" y="815724"/>
            <a:ext cx="2382520" cy="565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67;p11"/>
          <p:cNvSpPr txBox="1"/>
          <p:nvPr/>
        </p:nvSpPr>
        <p:spPr>
          <a:xfrm>
            <a:off x="1014680" y="1956976"/>
            <a:ext cx="5457889" cy="44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200" b="1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en-US" sz="22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.3.3 Bath, </a:t>
            </a:r>
            <a:r>
              <a:rPr lang="en-US" sz="22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n-US" sz="2200" b="1" dirty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200" b="1" dirty="0" err="1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endParaRPr lang="en-US" sz="2200" b="1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Google Shape;67;p11"/>
          <p:cNvSpPr txBox="1"/>
          <p:nvPr/>
        </p:nvSpPr>
        <p:spPr>
          <a:xfrm>
            <a:off x="1015637" y="5632165"/>
            <a:ext cx="65346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Calculamos la mediana por “comuna” y según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dorms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 para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baths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”,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”,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2"/>
          <a:stretch/>
        </p:blipFill>
        <p:spPr bwMode="auto">
          <a:xfrm>
            <a:off x="848451" y="2604588"/>
            <a:ext cx="6937012" cy="26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14" y="6465951"/>
            <a:ext cx="6888350" cy="19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67;p11"/>
          <p:cNvSpPr txBox="1"/>
          <p:nvPr/>
        </p:nvSpPr>
        <p:spPr>
          <a:xfrm>
            <a:off x="1014680" y="8582200"/>
            <a:ext cx="65346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Verificamos cuántos 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quedan por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dorms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 para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baths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”,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built_area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”, “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total_area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”.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35" y="2604588"/>
            <a:ext cx="8366330" cy="333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67;p11"/>
          <p:cNvSpPr txBox="1"/>
          <p:nvPr/>
        </p:nvSpPr>
        <p:spPr>
          <a:xfrm>
            <a:off x="9153935" y="6093830"/>
            <a:ext cx="81804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Y luego reemplazamos los valores posibles según las combinaciones indicadas. Así pasamos de 519 </a:t>
            </a:r>
            <a:r>
              <a:rPr lang="es-ES" sz="1500" dirty="0" err="1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NaN</a:t>
            </a:r>
            <a:r>
              <a:rPr lang="es-ES" sz="1500" dirty="0" smtClean="0">
                <a:solidFill>
                  <a:srgbClr val="0D2243"/>
                </a:solidFill>
                <a:latin typeface="Inter"/>
                <a:ea typeface="Inter"/>
                <a:cs typeface="Inter"/>
                <a:sym typeface="Inter"/>
              </a:rPr>
              <a:t> en estas columnas a solo 7, las cuales eliminamos.</a:t>
            </a:r>
            <a:endParaRPr lang="en-US" sz="1500" dirty="0">
              <a:solidFill>
                <a:srgbClr val="0D22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35" y="6755632"/>
            <a:ext cx="787876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575944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nd Green Modern Tech Branding Kit Presentation">
  <a:themeElements>
    <a:clrScheme name="Office">
      <a:dk1>
        <a:srgbClr val="0D2243"/>
      </a:dk1>
      <a:lt1>
        <a:srgbClr val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1015</Words>
  <Application>Microsoft Office PowerPoint</Application>
  <PresentationFormat>Personalizado</PresentationFormat>
  <Paragraphs>91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Inter</vt:lpstr>
      <vt:lpstr>Bebas Neue</vt:lpstr>
      <vt:lpstr>Blue and Green Modern Tech Branding Kit Presentation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raval</dc:creator>
  <cp:lastModifiedBy>raval</cp:lastModifiedBy>
  <cp:revision>17</cp:revision>
  <dcterms:modified xsi:type="dcterms:W3CDTF">2024-09-12T21:08:09Z</dcterms:modified>
</cp:coreProperties>
</file>